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03" r:id="rId2"/>
    <p:sldId id="511" r:id="rId3"/>
    <p:sldId id="543" r:id="rId4"/>
    <p:sldId id="549" r:id="rId5"/>
    <p:sldId id="550" r:id="rId6"/>
    <p:sldId id="551" r:id="rId7"/>
    <p:sldId id="554" r:id="rId8"/>
    <p:sldId id="562" r:id="rId9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7830CF77-7797-4FBE-B7DE-DE44C40E1441}">
          <p14:sldIdLst>
            <p14:sldId id="303"/>
            <p14:sldId id="511"/>
          </p14:sldIdLst>
        </p14:section>
        <p14:section name="Untitled Section" id="{6632270B-32E5-47B7-A16D-C456C21C520B}">
          <p14:sldIdLst>
            <p14:sldId id="543"/>
            <p14:sldId id="549"/>
            <p14:sldId id="550"/>
            <p14:sldId id="551"/>
            <p14:sldId id="554"/>
            <p14:sldId id="5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  <p:cmAuthor id="2" name="Jeremiah Blanchard" initials="JB" lastIdx="1" clrIdx="1">
    <p:extLst>
      <p:ext uri="{19B8F6BF-5375-455C-9EA6-DF929625EA0E}">
        <p15:presenceInfo xmlns:p15="http://schemas.microsoft.com/office/powerpoint/2012/main" userId="2ce95cd21d8b45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00FFFF"/>
    <a:srgbClr val="FF00FF"/>
    <a:srgbClr val="0066FF"/>
    <a:srgbClr val="00CC00"/>
    <a:srgbClr val="404040"/>
    <a:srgbClr val="000000"/>
    <a:srgbClr val="006600"/>
    <a:srgbClr val="568ABA"/>
    <a:srgbClr val="CB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4349" autoAdjust="0"/>
  </p:normalViewPr>
  <p:slideViewPr>
    <p:cSldViewPr snapToGrid="0" snapToObjects="1">
      <p:cViewPr varScale="1">
        <p:scale>
          <a:sx n="111" d="100"/>
          <a:sy n="111" d="100"/>
        </p:scale>
        <p:origin x="116" y="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2020-08-18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2020-08-18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pip3 install pandas</a:t>
            </a:r>
          </a:p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7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16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24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38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Excel requires either </a:t>
            </a:r>
            <a:r>
              <a:rPr lang="en-US" dirty="0" err="1"/>
              <a:t>openpyxl</a:t>
            </a:r>
            <a:r>
              <a:rPr lang="en-US" dirty="0"/>
              <a:t> or </a:t>
            </a:r>
            <a:r>
              <a:rPr lang="en-US" dirty="0" err="1"/>
              <a:t>xlrd</a:t>
            </a:r>
            <a:r>
              <a:rPr lang="en-US" dirty="0"/>
              <a:t> / </a:t>
            </a:r>
            <a:r>
              <a:rPr lang="en-US" dirty="0" err="1"/>
              <a:t>xlwt</a:t>
            </a:r>
            <a:r>
              <a:rPr lang="en-US" dirty="0"/>
              <a:t>!</a:t>
            </a:r>
          </a:p>
          <a:p>
            <a:r>
              <a:rPr lang="en-US" dirty="0"/>
              <a:t>6 min (10 min?)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66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Reading html requires </a:t>
            </a:r>
            <a:r>
              <a:rPr lang="en-US" dirty="0" err="1"/>
              <a:t>lxml</a:t>
            </a:r>
            <a:r>
              <a:rPr lang="en-US" dirty="0"/>
              <a:t> or html5lib!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6.5 min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50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7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7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000" dirty="0"/>
              <a:t>Data Science: Organization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8071417" cy="656892"/>
          </a:xfrm>
        </p:spPr>
        <p:txBody>
          <a:bodyPr/>
          <a:lstStyle/>
          <a:p>
            <a:r>
              <a:rPr lang="en-US" dirty="0"/>
              <a:t>Yes, the Mascot is a Panda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E728E45-EECE-4781-BA60-CC63188A5244}"/>
              </a:ext>
            </a:extLst>
          </p:cNvPr>
          <p:cNvGrpSpPr/>
          <p:nvPr/>
        </p:nvGrpSpPr>
        <p:grpSpPr>
          <a:xfrm>
            <a:off x="6809565" y="2034848"/>
            <a:ext cx="1277378" cy="1976571"/>
            <a:chOff x="7041385" y="1947131"/>
            <a:chExt cx="1277378" cy="1976571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72827E6A-A758-48EE-83AC-FD49A027C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41385" y="1947131"/>
              <a:ext cx="1277378" cy="1976571"/>
            </a:xfrm>
            <a:prstGeom prst="rect">
              <a:avLst/>
            </a:prstGeom>
          </p:spPr>
        </p:pic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77206A2A-5D20-4369-B8BE-EA3527CA5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84224" y="1994711"/>
              <a:ext cx="1221661" cy="1890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806441-BC9E-4E01-BBAB-E291307EC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202" y="1457812"/>
            <a:ext cx="7279596" cy="32062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Pandas shares similarities with other data organization packages.</a:t>
            </a:r>
          </a:p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b="1" dirty="0">
                <a:solidFill>
                  <a:srgbClr val="FFC000"/>
                </a:solidFill>
              </a:rPr>
              <a:t>series</a:t>
            </a:r>
            <a:r>
              <a:rPr lang="en-US" dirty="0"/>
              <a:t> is a set of data points with indices (e.g., column)</a:t>
            </a:r>
          </a:p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b="1" dirty="0">
                <a:solidFill>
                  <a:srgbClr val="FFC000"/>
                </a:solidFill>
              </a:rPr>
              <a:t>data frame </a:t>
            </a:r>
            <a:r>
              <a:rPr lang="en-US" dirty="0"/>
              <a:t>is a set of series with shared indices (e.g., table)</a:t>
            </a:r>
          </a:p>
          <a:p>
            <a:pPr>
              <a:spcBef>
                <a:spcPts val="1200"/>
              </a:spcBef>
            </a:pPr>
            <a:r>
              <a:rPr lang="en-US" dirty="0"/>
              <a:t>Indices often represent a unique sample in a data set</a:t>
            </a:r>
          </a:p>
          <a:p>
            <a:pPr>
              <a:spcBef>
                <a:spcPts val="1200"/>
              </a:spcBef>
            </a:pPr>
            <a:r>
              <a:rPr lang="en-US" dirty="0"/>
              <a:t>Each index defines a row in the data frame</a:t>
            </a:r>
          </a:p>
          <a:p>
            <a:pPr marL="0" indent="0">
              <a:spcBef>
                <a:spcPts val="1200"/>
              </a:spcBef>
              <a:buNone/>
            </a:pPr>
            <a:endParaRPr lang="en-US" dirty="0"/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Pandas, like SciPy, is built on top of </a:t>
            </a:r>
            <a:r>
              <a:rPr lang="en-US" dirty="0" err="1"/>
              <a:t>Numpy</a:t>
            </a:r>
            <a:r>
              <a:rPr lang="en-US" dirty="0"/>
              <a:t> – so it’s also very fast!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9C5681-8CCA-4BDB-B648-BAD98A6F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How Does 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6AF52-75B5-4DC7-83DC-8FD3E0615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5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980479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 Pandas, series and data frames are built as class-based objects.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48274"/>
            <a:ext cx="8564088" cy="650155"/>
          </a:xfrm>
        </p:spPr>
        <p:txBody>
          <a:bodyPr/>
          <a:lstStyle/>
          <a:p>
            <a:r>
              <a:rPr lang="en-US" dirty="0"/>
              <a:t>Pandas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1593011" y="1417443"/>
            <a:ext cx="4100421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Set up example values for a few students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students = ["Anna", "Benny", "Caroline"]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scores1 = [82, 75, 98]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scores2 = [88, 70, 95]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Display an example with default indices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example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pandas.Series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(scores1)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print("Series\n--------\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example)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Create series with student names as indices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exam1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pandas.Series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(scores1, name="E1", index=students)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print("Exam 1\n--------------\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exam1)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Create series for Exam 2, then a data frame for exams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exam2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pandas.Series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(scores2, index=students)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grade_data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{"Exam1": exam1, "Exam2": exam2}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pandas.DataFrame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grade_data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print("Grades\n----------------------\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grades)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5808453" y="1417444"/>
            <a:ext cx="1742536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Series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0    82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1    75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2    98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int64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Exam 1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Anna        82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Benny       75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Caroline    98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Name: E1,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int64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----------------------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Exam1  Exam2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Anna         82     88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Benny        75     70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Caroline     98     95</a:t>
            </a:r>
          </a:p>
          <a:p>
            <a:endParaRPr lang="pt-BR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6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164511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get or set </a:t>
            </a:r>
            <a:r>
              <a:rPr lang="en-US" dirty="0" err="1"/>
              <a:t>DataFrame</a:t>
            </a:r>
            <a:r>
              <a:rPr lang="en-US" dirty="0"/>
              <a:t> elements, rows, and columns via indexing.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57543"/>
            <a:ext cx="8564088" cy="650155"/>
          </a:xfrm>
        </p:spPr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Indexing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289956" y="1622876"/>
            <a:ext cx="4646764" cy="30162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Set up example values for a few students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exams = ["Exam 1", "Exam 2"]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names = ["Carol", "Ben", "Eve", "Dan", "Fred", "Ann"]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scores = [[95,98], [75,70], [67,77], [82,88], [0,0], [75,88]]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pandas.DataFrame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(scores, index=names, columns=exams)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Indices and columns (IMMUTABLE)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print("Columns:",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grades.columns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print("Indices:", list(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grades.index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), "\n")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Indexing - can also be used to set values / columns (MUTABLE)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print("Ann, Exam 1:", grades["Exam 1"]["Ann"])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We can also index rows / columns / subsets directly (VIEW)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nExam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1 Grades\n-------------\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grades["Exam 1"])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print("Ann's Grades\n------------\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\n", grades["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Ann":"Ann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"]))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4983658" y="1622876"/>
            <a:ext cx="3870386" cy="30162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Columns: Index(['Exam 1', 'Exam 2'],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='object')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Indices: ['Ann', 'Ben', 'Carol', 'Dan', 'Eve', 'Fred’]</a:t>
            </a:r>
          </a:p>
          <a:p>
            <a:b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Ann, Exam 1: 75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Exam 1 Grades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Carol    95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Ben      75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Eve      67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Dan      82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Fred      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      75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Name: Exam 1,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int64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Ann's Grades - [82, 88]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Exam 1  Exam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      75      88</a:t>
            </a:r>
          </a:p>
        </p:txBody>
      </p:sp>
    </p:spTree>
    <p:extLst>
      <p:ext uri="{BB962C8B-B14F-4D97-AF65-F5344CB8AC3E}">
        <p14:creationId xmlns:p14="http://schemas.microsoft.com/office/powerpoint/2010/main" val="388890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928720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also get a subset of the data frame’s information via special  methods.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19519"/>
            <a:ext cx="8564088" cy="650155"/>
          </a:xfrm>
        </p:spPr>
        <p:txBody>
          <a:bodyPr/>
          <a:lstStyle/>
          <a:p>
            <a:r>
              <a:rPr lang="en-US" dirty="0"/>
              <a:t>Data Access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1181353" y="1323824"/>
            <a:ext cx="4494827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Set up example values for a few students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exams = ["Exam 1", "Exam 2"]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names = ["Carol", "Ben", "Eve", "Dan", "Fred", "Ann"]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scores = [[95,98], [75,70], [67,77], [82,88], [0,0], [75,88]]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pandas.DataFrame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(scores, index=names, columns=exams)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Print head (VIEW or COPY; use grades[0:5] for VIEW)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print("Grades (Head)\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("-" * 21,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grades.head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Print tail – (VIEW or COPY; use grades[4:6] for VIEW)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print("Grades (Tail)\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("-" * 21,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grades.tail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(2)))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Transposed version of a data frame (VIEW, unless copy=True)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tail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grades.tail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(2)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print("Transposed Tail\n%s\n%s\n" % ("-" * 15, tail.T))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Get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numpy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 array (VIEW, unless copy=True)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print("Tail-to-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[%s %s]" % tuple(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tail.to_numpy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grades.to_csv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("grades.csv")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5765786" y="1323824"/>
            <a:ext cx="2196861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(Head)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Exam 1  Exam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Carol      95      98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Ben        75      70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Eve        67      77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Dan        82      88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Fred        0       0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(Tail)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Exam 1  Exam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Fred       0       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       75      88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Transposed Tail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Fred  Ann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Exam 1     0   75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Exam 2     0   88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Tail-to-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[[0 0] [75 88]]</a:t>
            </a:r>
          </a:p>
        </p:txBody>
      </p:sp>
    </p:spTree>
    <p:extLst>
      <p:ext uri="{BB962C8B-B14F-4D97-AF65-F5344CB8AC3E}">
        <p14:creationId xmlns:p14="http://schemas.microsoft.com/office/powerpoint/2010/main" val="165601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917218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Of course, we want to be able to manipulate the data, too.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90764"/>
            <a:ext cx="8564088" cy="650155"/>
          </a:xfrm>
        </p:spPr>
        <p:txBody>
          <a:bodyPr/>
          <a:lstStyle/>
          <a:p>
            <a:r>
              <a:rPr lang="en-US" dirty="0"/>
              <a:t>Basic Data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1169604" y="1310394"/>
            <a:ext cx="4549002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Read CSV file containing grade information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pandas.read_csv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("grades.csv",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index_col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=0)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Prepare summary information as a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DataFrame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 (new data)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grades.describe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"\n")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Print reverse-sorted tail (COPY, unless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inplace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=True)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grades.sort_index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print("Reversed Tail\n-------------\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grades.tail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Print grade-sorted head (COPY, unless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inplace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=True)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sort_by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["Exam 1", "Exam 2"]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Eq.: list(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grades.columns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grade_sorted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grades.sort_values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sort_by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0, False).head(3)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print("Grade Sorted\n------------\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grade_sorted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Add a name to the index, then save as Excel file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name_list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["Ann", "Ben", "Carol", "Dan", "Eve", "Fred"]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grades.index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pandas.Index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name_list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name="Name")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grades.to_pickle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grades.pickle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5916996" y="1310393"/>
            <a:ext cx="2057400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Exam 1     Exam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count   6.000000   6.000000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mean   65.666667  70.166667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std    33.512187  35.723475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min     0.000000   0.000000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25%    69.000000  71.750000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50%    75.000000  82.500000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75%    80.250000  88.000000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max    95.000000  98.000000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Reversed Tail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Exam 1  Exam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Eve       67      77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Fred       0       0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 Sorted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Exam 1  Exam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Carol      95      98</a:t>
            </a:r>
          </a:p>
          <a:p>
            <a:r>
              <a:rPr lang="nl-NL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Dan        82      88</a:t>
            </a:r>
          </a:p>
          <a:p>
            <a:r>
              <a:rPr lang="nl-NL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        75      88</a:t>
            </a:r>
          </a:p>
        </p:txBody>
      </p:sp>
    </p:spTree>
    <p:extLst>
      <p:ext uri="{BB962C8B-B14F-4D97-AF65-F5344CB8AC3E}">
        <p14:creationId xmlns:p14="http://schemas.microsoft.com/office/powerpoint/2010/main" val="21505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928720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generate histogram data and other useful tables of information.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19519"/>
            <a:ext cx="8564088" cy="650155"/>
          </a:xfrm>
        </p:spPr>
        <p:txBody>
          <a:bodyPr/>
          <a:lstStyle/>
          <a:p>
            <a:r>
              <a:rPr lang="en-US" dirty="0"/>
              <a:t>Data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37338" y="1327646"/>
            <a:ext cx="6093167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Load grades from pickle file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pandas.read_pickle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grades.pickle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Add experience type series to grades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DataFrame</a:t>
            </a:r>
            <a:endParaRPr lang="en-US" sz="1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grades["Exp"] = ["Blocks", "Text", "Text", "None", "None", "None"]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print("GRADES, WITH PRIOR EXPERIENCE\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grades)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Histograms (counts) of experience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count_table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grades["Exp"].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value_counts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print("COUNT BY PRIOR EXPERIENCE\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count_table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Pivot table of average exam grades by experience level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table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pandas.pivot_table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(grades, values=["Exam 1", "Exam 2"], index="Exp")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print("PIVOT TABLE, MEAN SCORE BY EXP\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table)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Save to Excel spreadsheet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grades.to_excel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("grades.xlsx",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sheet_name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="Grades")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6211018" y="1327647"/>
            <a:ext cx="2237118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GRADES, WITH PRIOR EXPERIENCE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Exam 1  Exam 2     Exp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</a:t>
            </a:r>
            <a:b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        75      88  Blocks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Ben        75      70    Text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Carol      95      98    Text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Dan        82      88    None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Eve        67      77    None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Fred        0       0    None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COUNT BY PRIOR EXPERIENCE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None      3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Text     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Blocks    1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Name: Exp,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int64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PIVOT TABLE, MEAN SCORE BY EXP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   Exam 1  Exam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Exp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Blocks      75.000000      88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None        49.666667      55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Text        85.000000      84</a:t>
            </a:r>
          </a:p>
        </p:txBody>
      </p:sp>
    </p:spTree>
    <p:extLst>
      <p:ext uri="{BB962C8B-B14F-4D97-AF65-F5344CB8AC3E}">
        <p14:creationId xmlns:p14="http://schemas.microsoft.com/office/powerpoint/2010/main" val="21746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176013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Pandas integrates with matplotlib, SciPy, and other suites.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34539"/>
            <a:ext cx="8564088" cy="650155"/>
          </a:xfrm>
        </p:spPr>
        <p:txBody>
          <a:bodyPr/>
          <a:lstStyle/>
          <a:p>
            <a:r>
              <a:rPr lang="en-US" dirty="0"/>
              <a:t>Using with other Packages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358966" y="1638049"/>
            <a:ext cx="5737033" cy="27084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scipy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matplotlib import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scipy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import stats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Load the HTML and show a box plot split by experience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pandas.read_excel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("grades.xlsx",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sheet_name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="Grades",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index_col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="Name")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grades.boxplot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(by="Exp")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Bar graph of student grades by experience type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grades.groupby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("Exp").mean().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T.plot.bar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# Print ANOVA for each group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blocks = grades[grades["Exp"] == "None"]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print("ANOVA F: %d; p: %d"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stats.f_oneway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(blocks["Exam 1"], blocks["Exam 2"]))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B0AD4B-E6F2-4E95-9259-379A61806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222" y="1638049"/>
            <a:ext cx="2577812" cy="12198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062AE5-86D2-4DBF-8391-C8D9646D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222" y="2884930"/>
            <a:ext cx="2577812" cy="1192718"/>
          </a:xfrm>
          <a:prstGeom prst="rect">
            <a:avLst/>
          </a:prstGeom>
        </p:spPr>
      </p:pic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3A6AA42D-D7E4-400B-9591-26A381B04D65}"/>
              </a:ext>
            </a:extLst>
          </p:cNvPr>
          <p:cNvSpPr txBox="1">
            <a:spLocks/>
          </p:cNvSpPr>
          <p:nvPr/>
        </p:nvSpPr>
        <p:spPr bwMode="auto">
          <a:xfrm>
            <a:off x="289956" y="4390139"/>
            <a:ext cx="8564088" cy="3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See </a:t>
            </a:r>
            <a:r>
              <a:rPr lang="en-US" dirty="0" err="1"/>
              <a:t>statsmodels</a:t>
            </a:r>
            <a:r>
              <a:rPr lang="en-US" dirty="0"/>
              <a:t> package for more goodies!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6F2D42-50F3-4D58-A998-06BA3FD2DBF5}"/>
              </a:ext>
            </a:extLst>
          </p:cNvPr>
          <p:cNvSpPr txBox="1"/>
          <p:nvPr/>
        </p:nvSpPr>
        <p:spPr>
          <a:xfrm>
            <a:off x="6207222" y="4098948"/>
            <a:ext cx="2577812" cy="24622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ANOVA F: 0; p: 0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0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61318</TotalTime>
  <Words>1734</Words>
  <Application>Microsoft Office PowerPoint</Application>
  <PresentationFormat>On-screen Show (16:9)</PresentationFormat>
  <Paragraphs>274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Data Science: Organization</vt:lpstr>
      <vt:lpstr>Pandas – How Does it Work?</vt:lpstr>
      <vt:lpstr>Pandas Basics</vt:lpstr>
      <vt:lpstr>DataFrame Indexing</vt:lpstr>
      <vt:lpstr>Data Access Methods</vt:lpstr>
      <vt:lpstr>Basic Data Processing</vt:lpstr>
      <vt:lpstr>Data Classification</vt:lpstr>
      <vt:lpstr>Using with other Packages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1435</cp:revision>
  <cp:lastPrinted>2014-01-31T19:29:42Z</cp:lastPrinted>
  <dcterms:created xsi:type="dcterms:W3CDTF">2013-09-18T13:46:37Z</dcterms:created>
  <dcterms:modified xsi:type="dcterms:W3CDTF">2020-08-18T16:14:06Z</dcterms:modified>
</cp:coreProperties>
</file>